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2"/>
  </p:notesMasterIdLst>
  <p:sldIdLst>
    <p:sldId id="259" r:id="rId7"/>
    <p:sldId id="559" r:id="rId8"/>
    <p:sldId id="622" r:id="rId9"/>
    <p:sldId id="623" r:id="rId10"/>
    <p:sldId id="584" r:id="rId11"/>
    <p:sldId id="624" r:id="rId12"/>
    <p:sldId id="625" r:id="rId13"/>
    <p:sldId id="567" r:id="rId14"/>
    <p:sldId id="626" r:id="rId15"/>
    <p:sldId id="630" r:id="rId16"/>
    <p:sldId id="627" r:id="rId17"/>
    <p:sldId id="628" r:id="rId18"/>
    <p:sldId id="621" r:id="rId19"/>
    <p:sldId id="629" r:id="rId20"/>
    <p:sldId id="6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E6E6E6"/>
    <a:srgbClr val="757E38"/>
    <a:srgbClr val="78803B"/>
    <a:srgbClr val="EDD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8" autoAdjust="0"/>
    <p:restoredTop sz="88729" autoAdjust="0"/>
  </p:normalViewPr>
  <p:slideViewPr>
    <p:cSldViewPr snapToGrid="0">
      <p:cViewPr varScale="1">
        <p:scale>
          <a:sx n="109" d="100"/>
          <a:sy n="109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05293-54A3-4209-B5A7-C64B56AD2590}" type="datetimeFigureOut">
              <a:rPr lang="en-CA" smtClean="0"/>
              <a:t>2026-05-21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72FC7-E175-4FF2-8458-AD1AC1FE0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444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804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0DC5A-8A54-324A-0469-4AB7C3772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D8210-12E2-C5D5-8937-E3AA3CB51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DA0AD1-48DD-93E5-1B09-14F463A5D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BAC8F-E16A-43BC-0828-B2F5615AFF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87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4AACD-D25C-D996-24CD-F27B53AE8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BDD963-9F05-5331-86C8-3C7CFC26D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D96D4A-4BDD-1D44-6788-802FF1867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9FE9D-4A4B-6DBA-652A-F19E345CFA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722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B9251-FCF5-28D8-DEA6-EC8736323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D68353-3E42-5C5E-EAD5-04509BD74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74A063-98AE-B889-9D87-E284D8404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C5EA7-C733-114C-313A-23D04CC90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955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2AAD4-4952-C74C-439C-86C7C4AF6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92763F-1C62-1B47-00A2-1B47689AEE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6FCC7A-49E2-9D5F-C855-DCBC74D67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A0D62-DFCD-6C2A-E9E0-F777F63DAE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776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D56D5-8ADF-D033-3A50-D0C734CE1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F22E2B-5CD6-16F6-6BC8-E8C561744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EA40F3-8695-8005-0DC2-2146A1899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E0887-577B-C396-8523-0FF72894F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917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92CD0-6813-7B64-06B2-7C13D333E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153B2A-96BC-6906-4EA9-A5C538E63D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E67D29-F11F-8D91-BB29-FD9509C4D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65515-B805-8E34-E773-76139255A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5035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0A456-ACB9-9644-BF69-BF4052FEA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1042D7-65BF-3CE9-F0E7-A7E354779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08BFB-62CD-D640-0E33-D9C5CFC58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010DD-41D7-EE66-6414-FB7AA2F50D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28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E7E52-5F23-8E7E-59C1-64DC1B113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DD0885-6A71-2F95-F73E-3F17D1B47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09D74C-D14F-D58B-03BB-B6BD55B34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A1A32-1E04-9D38-17A6-31F1DFC7A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993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D1A8B-737E-A12C-F731-C409F8F9F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4887BC-83F3-410A-3F21-AB6D05536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863046-FC6C-9178-E3D9-57B27860E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0DBC3-5242-46EC-4107-E90264CAD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393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2026-05-21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766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2026-05-21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863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2026-05-21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28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2026-05-21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84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2026-05-21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89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2026-05-21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238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2026-05-21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77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2026-05-21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29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2026-05-21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49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2026-05-21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19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2026-05-21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1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AC99-5951-4697-9A87-680FBDC8FAC6}" type="datetimeFigureOut">
              <a:rPr lang="en-CA" smtClean="0"/>
              <a:t>2026-05-21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3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/>
          </p:cNvSpPr>
          <p:nvPr/>
        </p:nvSpPr>
        <p:spPr>
          <a:xfrm>
            <a:off x="0" y="1936060"/>
            <a:ext cx="12192000" cy="298588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z="5400" b="1" dirty="0">
                <a:latin typeface="+mn-lt"/>
              </a:rPr>
              <a:t>Development Cost Charge (DCC) &amp; </a:t>
            </a:r>
            <a:br>
              <a:rPr lang="en-US"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>Capital Expenditure Charge (CEC) </a:t>
            </a:r>
            <a:br>
              <a:rPr lang="en-US"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>Bylaw Review </a:t>
            </a:r>
            <a:endParaRPr lang="en-US" sz="3600" b="1" dirty="0">
              <a:latin typeface="+mn-lt"/>
            </a:endParaRPr>
          </a:p>
          <a:p>
            <a:endParaRPr lang="en-US" sz="3600" b="1" dirty="0">
              <a:latin typeface="+mn-lt"/>
            </a:endParaRPr>
          </a:p>
          <a:p>
            <a:r>
              <a:rPr lang="en-US" sz="3600" b="1" dirty="0">
                <a:latin typeface="+mn-lt"/>
              </a:rPr>
              <a:t>Electoral Area Services Committee</a:t>
            </a:r>
          </a:p>
          <a:p>
            <a:r>
              <a:rPr lang="en-US" sz="3600" dirty="0">
                <a:latin typeface="+mn-lt"/>
              </a:rPr>
              <a:t>May 21, 2026</a:t>
            </a:r>
            <a:endParaRPr lang="en-CA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708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A7B6A-78DB-B36A-D01B-809CD9EBA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8B4D33B2-63B3-C0A8-F326-A6FB94590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3" y="1474236"/>
            <a:ext cx="6978993" cy="47551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Issues</a:t>
            </a:r>
            <a:r>
              <a:rPr lang="en-US" sz="3200" dirty="0"/>
              <a:t>:</a:t>
            </a:r>
          </a:p>
          <a:p>
            <a:pPr marL="457200" indent="-373063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Current project would only be reviewing water and sewer charges in Okanagan Falls.</a:t>
            </a:r>
          </a:p>
          <a:p>
            <a:pPr marL="457200" indent="-373063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The new District Municipality </a:t>
            </a:r>
            <a:r>
              <a:rPr lang="en-US" sz="3200" i="1" dirty="0"/>
              <a:t>may</a:t>
            </a:r>
            <a:r>
              <a:rPr lang="en-US" sz="3200" dirty="0"/>
              <a:t> wish to expand this to address new areas of responsibility, including storm water drainage, roads and parks.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E50A89-07B6-24F9-5531-D40AEC4E0AA7}"/>
              </a:ext>
            </a:extLst>
          </p:cNvPr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CA" sz="4800" dirty="0">
                <a:solidFill>
                  <a:prstClr val="black"/>
                </a:solidFill>
              </a:rPr>
              <a:t>DCC &amp; CEC Bylaw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E8F0EB-2F5F-FC5E-778E-A6C9CBC195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59" r="16887"/>
          <a:stretch>
            <a:fillRect/>
          </a:stretch>
        </p:blipFill>
        <p:spPr>
          <a:xfrm>
            <a:off x="7674317" y="1651261"/>
            <a:ext cx="4406313" cy="39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0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BB67A-7027-BBC2-70C0-1494F70A7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9D532887-6A38-54C1-7145-516B26CE1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4" y="1474236"/>
            <a:ext cx="7667626" cy="50629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Issues</a:t>
            </a:r>
            <a:r>
              <a:rPr lang="en-US" sz="3200" dirty="0"/>
              <a:t>:</a:t>
            </a:r>
          </a:p>
          <a:p>
            <a:pPr marL="457200" indent="-373063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Proposed to remove Naramata as a “Rural Growth Area” under the RGS Bylaw.</a:t>
            </a:r>
          </a:p>
          <a:p>
            <a:pPr marL="457200" indent="-373063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Identified upgrades to the water system are seen to be unrelated to “growth”.</a:t>
            </a:r>
          </a:p>
          <a:p>
            <a:pPr marL="457200" indent="-373063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In the absence of a community sewer system, future growth will be limited.</a:t>
            </a:r>
          </a:p>
          <a:p>
            <a:pPr marL="457200" indent="-373063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Charges other than DCCs may be more appropriate to support the water system.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522664-1E33-D204-A749-B3F33A921992}"/>
              </a:ext>
            </a:extLst>
          </p:cNvPr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CA" sz="4800" dirty="0">
                <a:solidFill>
                  <a:prstClr val="black"/>
                </a:solidFill>
              </a:rPr>
              <a:t>DCC &amp; CEC Bylaw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E0F22-2C9A-82F8-4537-7DD07D954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389" y="1633229"/>
            <a:ext cx="3568424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36982-C339-80F8-C415-1AC45466A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FFCDBB3B-58A8-DE99-5B88-F26A7772E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4" y="1474236"/>
            <a:ext cx="6934201" cy="54014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Proposal</a:t>
            </a:r>
            <a:r>
              <a:rPr lang="en-US" sz="3200" dirty="0"/>
              <a:t>:</a:t>
            </a:r>
          </a:p>
          <a:p>
            <a:pPr marL="457200" indent="-373063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That all DCC &amp; CEC bylaws, with the exception of Okanagan Falls, be repealed;</a:t>
            </a:r>
          </a:p>
          <a:p>
            <a:pPr marL="457200" indent="-373063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That the LGHI funding be re-assigned to a modelling of the Naramata Water System;</a:t>
            </a:r>
          </a:p>
          <a:p>
            <a:pPr marL="457200" indent="-373063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That remaining DCC/CEC funds be spent over-time in support of the applicable water system.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840FC-FA95-7696-943D-423F488FA030}"/>
              </a:ext>
            </a:extLst>
          </p:cNvPr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CA" sz="4800" dirty="0">
                <a:solidFill>
                  <a:prstClr val="black"/>
                </a:solidFill>
              </a:rPr>
              <a:t>DCC &amp; CEC Bylaw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7E0C0-5587-F5B5-384F-8823EC19EB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02" r="7369"/>
          <a:stretch>
            <a:fillRect/>
          </a:stretch>
        </p:blipFill>
        <p:spPr>
          <a:xfrm>
            <a:off x="7629525" y="2195948"/>
            <a:ext cx="4448176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5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203AD-78D8-C297-C15B-B8DDBA4BF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9DEF07-16D7-41A8-5A95-932315F06216}"/>
              </a:ext>
            </a:extLst>
          </p:cNvPr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CA" sz="4800" dirty="0">
                <a:solidFill>
                  <a:prstClr val="black"/>
                </a:solidFill>
              </a:rPr>
              <a:t>DCC &amp; CEC Bylaw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A5472-A0C3-1C49-AD21-86531E8387CD}"/>
              </a:ext>
            </a:extLst>
          </p:cNvPr>
          <p:cNvSpPr txBox="1"/>
          <p:nvPr/>
        </p:nvSpPr>
        <p:spPr>
          <a:xfrm>
            <a:off x="701026" y="1285875"/>
            <a:ext cx="1078994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3200" b="1" dirty="0"/>
              <a:t>Recommendation:</a:t>
            </a:r>
          </a:p>
          <a:p>
            <a:pPr marL="457200" indent="-371475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2400" i="1" dirty="0"/>
              <a:t>THAT the Development Cost Charge Bylaw and Capital Expenditure Cost Bylaw Repeal Bylaw No. 3113, and Okanagan Falls Sanitary Sewer Development Cost Charge Amendment Bylaw No. 2486.03 be initiated; </a:t>
            </a:r>
          </a:p>
          <a:p>
            <a:pPr marL="457200" indent="-371475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2400" i="1" dirty="0"/>
              <a:t>AND THAT the EA Services Committee supports the remaining Local Government Housing Initiatives (LGHI) Funding of $216,667.00 be allocated to a capacity modelling/analysis of the Naramata Water System; </a:t>
            </a:r>
          </a:p>
          <a:p>
            <a:pPr marL="457200" indent="-371475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2400" i="1" dirty="0"/>
              <a:t>AND THAT the EA Services Committee supports the funds be directed to the Naramata Water System - 2026 Phase of Capital and Master Plan Model Update project already on the 2026 Strategic Priorities List; </a:t>
            </a:r>
          </a:p>
          <a:p>
            <a:pPr marL="457200" indent="-371475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2400" i="1" dirty="0"/>
              <a:t>AND THAT the EA Services Committee directs staff to prepare a budget amendment reflecting the reallocation of LGHI Funding for consideration by the Board.</a:t>
            </a:r>
          </a:p>
        </p:txBody>
      </p:sp>
    </p:spTree>
    <p:extLst>
      <p:ext uri="{BB962C8B-B14F-4D97-AF65-F5344CB8AC3E}">
        <p14:creationId xmlns:p14="http://schemas.microsoft.com/office/powerpoint/2010/main" val="3987393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5FD04-EE78-EA8C-3425-3A2604C32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7D1EF7-D76A-D948-BD84-711C3F60D756}"/>
              </a:ext>
            </a:extLst>
          </p:cNvPr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CA" sz="4800" dirty="0">
                <a:solidFill>
                  <a:prstClr val="black"/>
                </a:solidFill>
              </a:rPr>
              <a:t>DCC &amp; CEC Bylaw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DA4AF6-686D-4748-01D4-79FEAC6EDBE3}"/>
              </a:ext>
            </a:extLst>
          </p:cNvPr>
          <p:cNvSpPr txBox="1"/>
          <p:nvPr/>
        </p:nvSpPr>
        <p:spPr>
          <a:xfrm>
            <a:off x="701026" y="1285875"/>
            <a:ext cx="109385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3200" b="1" dirty="0"/>
              <a:t>Alternatives:</a:t>
            </a:r>
          </a:p>
          <a:p>
            <a:pPr marL="600075" indent="-51435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3000" i="1" dirty="0"/>
              <a:t>Status quo; </a:t>
            </a:r>
          </a:p>
          <a:p>
            <a:pPr marL="600075" indent="-51435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3000" i="1" dirty="0"/>
              <a:t>THAT Development Cost Charge (DCC) Bylaw Update be abandoned and removed from the 2026 Strategic Priorities List (Item No. 24.160.2); </a:t>
            </a:r>
          </a:p>
          <a:p>
            <a:pPr marL="542925">
              <a:spcBef>
                <a:spcPts val="600"/>
              </a:spcBef>
              <a:buSzPct val="100000"/>
            </a:pPr>
            <a:r>
              <a:rPr lang="en-US" sz="3000" i="1" dirty="0"/>
              <a:t>AND THAT the remaining Local Government Housing Initiatives (LGHI) Funding of $216,667.00 be allocated to a capacity modelling/analysis of the Naramata Water System; </a:t>
            </a:r>
          </a:p>
          <a:p>
            <a:pPr marL="542925">
              <a:spcBef>
                <a:spcPts val="600"/>
              </a:spcBef>
              <a:buSzPct val="100000"/>
            </a:pPr>
            <a:r>
              <a:rPr lang="en-US" sz="3000" i="1" dirty="0"/>
              <a:t>AND THAT the funds be directed to the Naramata Water System - 2026 Phase of Capital and Master Plan Model Update project already on the 2026 Strategic Priorities List. </a:t>
            </a:r>
          </a:p>
        </p:txBody>
      </p:sp>
    </p:spTree>
    <p:extLst>
      <p:ext uri="{BB962C8B-B14F-4D97-AF65-F5344CB8AC3E}">
        <p14:creationId xmlns:p14="http://schemas.microsoft.com/office/powerpoint/2010/main" val="168103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D6297-FD24-4582-DF54-A3886660A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E51835-BDA9-4DD9-84C2-447C79A6DB68}"/>
              </a:ext>
            </a:extLst>
          </p:cNvPr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CA" sz="4800" dirty="0">
                <a:solidFill>
                  <a:prstClr val="black"/>
                </a:solidFill>
              </a:rPr>
              <a:t>DCC &amp; CEC Bylaw Review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7328E9F-FDDB-2A4D-723A-7AC4D2DF2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67335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dirty="0"/>
              <a:t>Questions?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303184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435C28-A76B-FBC2-1007-6B4683102B4C}"/>
              </a:ext>
            </a:extLst>
          </p:cNvPr>
          <p:cNvSpPr/>
          <p:nvPr/>
        </p:nvSpPr>
        <p:spPr>
          <a:xfrm>
            <a:off x="685996" y="1743384"/>
            <a:ext cx="7697983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hangingPunct="0">
              <a:spcBef>
                <a:spcPts val="600"/>
              </a:spcBef>
              <a:spcAft>
                <a:spcPts val="0"/>
              </a:spcAft>
              <a:buSzPct val="75000"/>
            </a:pPr>
            <a:r>
              <a:rPr lang="en-CA" sz="3200" b="1" dirty="0">
                <a:ea typeface="Times New Roman" panose="02020603050405020304" pitchFamily="18" charset="0"/>
              </a:rPr>
              <a:t>Statutory Authority</a:t>
            </a:r>
          </a:p>
          <a:p>
            <a:pPr marL="457200" indent="-276225" fontAlgn="base" hangingPunct="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CA" sz="3200" dirty="0">
                <a:ea typeface="Times New Roman" panose="02020603050405020304" pitchFamily="18" charset="0"/>
              </a:rPr>
              <a:t>Section 559 of the </a:t>
            </a:r>
            <a:r>
              <a:rPr lang="en-CA" sz="3200" i="1" dirty="0">
                <a:ea typeface="Times New Roman" panose="02020603050405020304" pitchFamily="18" charset="0"/>
              </a:rPr>
              <a:t>Local Government Act </a:t>
            </a:r>
            <a:r>
              <a:rPr lang="en-CA" sz="3200" dirty="0">
                <a:ea typeface="Times New Roman" panose="02020603050405020304" pitchFamily="18" charset="0"/>
              </a:rPr>
              <a:t>allows the RDOS Board to impose development cost charges (DCCs) in relation to new subdivision and construction.</a:t>
            </a:r>
          </a:p>
          <a:p>
            <a:pPr marL="457200" indent="-276225" fontAlgn="base" hangingPunct="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>
                <a:ea typeface="Times New Roman" panose="02020603050405020304" pitchFamily="18" charset="0"/>
              </a:rPr>
              <a:t>DCCs can be used to assist in paying the capital costs of providing sewage and water related to the new development</a:t>
            </a:r>
            <a:r>
              <a:rPr lang="en-CA" sz="3200" dirty="0"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49E96-2F21-F7A1-4004-EBA3CE9BC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588" y="1743384"/>
            <a:ext cx="3367073" cy="43093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40C6B2-5C7A-336E-B2FD-14AD887AD6D7}"/>
              </a:ext>
            </a:extLst>
          </p:cNvPr>
          <p:cNvSpPr/>
          <p:nvPr/>
        </p:nvSpPr>
        <p:spPr>
          <a:xfrm>
            <a:off x="1506828" y="187273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CA" sz="4800" dirty="0">
                <a:solidFill>
                  <a:prstClr val="black"/>
                </a:solidFill>
              </a:rPr>
              <a:t>DCC &amp; CEC Bylaw Review</a:t>
            </a:r>
          </a:p>
        </p:txBody>
      </p:sp>
    </p:spTree>
    <p:extLst>
      <p:ext uri="{BB962C8B-B14F-4D97-AF65-F5344CB8AC3E}">
        <p14:creationId xmlns:p14="http://schemas.microsoft.com/office/powerpoint/2010/main" val="28025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8251C-4A7E-8E70-757A-A13711281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AD5D71-4E33-CD68-3835-2C8432CCEB20}"/>
              </a:ext>
            </a:extLst>
          </p:cNvPr>
          <p:cNvSpPr/>
          <p:nvPr/>
        </p:nvSpPr>
        <p:spPr>
          <a:xfrm>
            <a:off x="685996" y="1743384"/>
            <a:ext cx="7842592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hangingPunct="0">
              <a:spcBef>
                <a:spcPts val="600"/>
              </a:spcBef>
              <a:spcAft>
                <a:spcPts val="0"/>
              </a:spcAft>
              <a:buSzPct val="75000"/>
            </a:pPr>
            <a:r>
              <a:rPr lang="en-CA" sz="3200" b="1" dirty="0">
                <a:ea typeface="Times New Roman" panose="02020603050405020304" pitchFamily="18" charset="0"/>
              </a:rPr>
              <a:t>Statutory Authority</a:t>
            </a:r>
          </a:p>
          <a:p>
            <a:pPr marL="457200" indent="-276225" fontAlgn="base" hangingPunct="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3200" dirty="0">
                <a:ea typeface="Times New Roman" panose="02020603050405020304" pitchFamily="18" charset="0"/>
              </a:rPr>
              <a:t>Under Section 564 of the Act, a DCC bylaw must specify the amount of the charge(s) being imposed based on:</a:t>
            </a:r>
          </a:p>
          <a:p>
            <a:pPr marL="984250" indent="-457200" fontAlgn="base" hangingPunct="0">
              <a:spcBef>
                <a:spcPts val="6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3200" dirty="0">
                <a:ea typeface="Times New Roman" panose="02020603050405020304" pitchFamily="18" charset="0"/>
              </a:rPr>
              <a:t>future land use &amp; develop. patterns;</a:t>
            </a:r>
          </a:p>
          <a:p>
            <a:pPr marL="984250" indent="-457200" fontAlgn="base" hangingPunct="0">
              <a:spcBef>
                <a:spcPts val="6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3200" dirty="0">
                <a:ea typeface="Times New Roman" panose="02020603050405020304" pitchFamily="18" charset="0"/>
              </a:rPr>
              <a:t>the phasing of works and services;</a:t>
            </a:r>
          </a:p>
          <a:p>
            <a:pPr marL="984250" indent="-457200" fontAlgn="base" hangingPunct="0">
              <a:spcBef>
                <a:spcPts val="6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3200" dirty="0">
                <a:ea typeface="Times New Roman" panose="02020603050405020304" pitchFamily="18" charset="0"/>
              </a:rPr>
              <a:t>whether the charges are excessive; and</a:t>
            </a:r>
          </a:p>
          <a:p>
            <a:pPr marL="984250" indent="-457200" fontAlgn="base" hangingPunct="0">
              <a:spcBef>
                <a:spcPts val="6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3200" dirty="0">
                <a:ea typeface="Times New Roman" panose="02020603050405020304" pitchFamily="18" charset="0"/>
              </a:rPr>
              <a:t>whether the charges will deter development</a:t>
            </a:r>
            <a:r>
              <a:rPr lang="en-CA" sz="3200" dirty="0"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E9246-6F90-222E-A6BA-EB09D13DE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588" y="1743384"/>
            <a:ext cx="3367073" cy="43093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E61CB7-1DD2-81A9-3CC2-63B199FC84B3}"/>
              </a:ext>
            </a:extLst>
          </p:cNvPr>
          <p:cNvSpPr/>
          <p:nvPr/>
        </p:nvSpPr>
        <p:spPr>
          <a:xfrm>
            <a:off x="1506828" y="187273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CA" sz="4800" dirty="0">
                <a:solidFill>
                  <a:prstClr val="black"/>
                </a:solidFill>
              </a:rPr>
              <a:t>DCC &amp; CEC Bylaw Review</a:t>
            </a:r>
          </a:p>
        </p:txBody>
      </p:sp>
    </p:spTree>
    <p:extLst>
      <p:ext uri="{BB962C8B-B14F-4D97-AF65-F5344CB8AC3E}">
        <p14:creationId xmlns:p14="http://schemas.microsoft.com/office/powerpoint/2010/main" val="25824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F2267-8130-64AF-A587-2B41FDC5B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795792-14EB-1719-143C-6B56EB46B945}"/>
              </a:ext>
            </a:extLst>
          </p:cNvPr>
          <p:cNvSpPr/>
          <p:nvPr/>
        </p:nvSpPr>
        <p:spPr>
          <a:xfrm>
            <a:off x="685996" y="1743384"/>
            <a:ext cx="7842592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hangingPunct="0">
              <a:spcBef>
                <a:spcPts val="600"/>
              </a:spcBef>
              <a:spcAft>
                <a:spcPts val="0"/>
              </a:spcAft>
              <a:buSzPct val="75000"/>
            </a:pPr>
            <a:r>
              <a:rPr lang="en-CA" sz="3200" b="1" dirty="0">
                <a:ea typeface="Times New Roman" panose="02020603050405020304" pitchFamily="18" charset="0"/>
              </a:rPr>
              <a:t>Statutory Authority</a:t>
            </a:r>
          </a:p>
          <a:p>
            <a:pPr marL="457200" indent="-276225" fontAlgn="base" hangingPunct="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3200" dirty="0">
                <a:ea typeface="Times New Roman" panose="02020603050405020304" pitchFamily="18" charset="0"/>
              </a:rPr>
              <a:t>CEC bylaws are an authority reserved for the board of an improvement district (ID) under Section 698 of the Act.</a:t>
            </a:r>
          </a:p>
          <a:p>
            <a:pPr marL="457200" indent="-276225" fontAlgn="base" hangingPunct="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3200" dirty="0">
                <a:ea typeface="Times New Roman" panose="02020603050405020304" pitchFamily="18" charset="0"/>
              </a:rPr>
              <a:t>Similar purpose as DCCs; to implement charges on new development to assist with capital costs incurred by an ID.</a:t>
            </a:r>
          </a:p>
          <a:p>
            <a:pPr marL="457200" indent="-276225" fontAlgn="base" hangingPunct="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3200" dirty="0">
                <a:ea typeface="Times New Roman" panose="02020603050405020304" pitchFamily="18" charset="0"/>
              </a:rPr>
              <a:t>The RDOS has inherited a number of CEC Bylaws as result of taking over IDs.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4865D-1DE2-BE71-D00A-54F4F6FA8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588" y="1743384"/>
            <a:ext cx="3367073" cy="43093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00871F-B2FC-B061-00F8-D3F5523FAD8D}"/>
              </a:ext>
            </a:extLst>
          </p:cNvPr>
          <p:cNvSpPr/>
          <p:nvPr/>
        </p:nvSpPr>
        <p:spPr>
          <a:xfrm>
            <a:off x="1506828" y="187273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CA" sz="4800" dirty="0">
                <a:solidFill>
                  <a:prstClr val="black"/>
                </a:solidFill>
              </a:rPr>
              <a:t>DCC &amp; CEC Bylaw Review</a:t>
            </a:r>
          </a:p>
        </p:txBody>
      </p:sp>
    </p:spTree>
    <p:extLst>
      <p:ext uri="{BB962C8B-B14F-4D97-AF65-F5344CB8AC3E}">
        <p14:creationId xmlns:p14="http://schemas.microsoft.com/office/powerpoint/2010/main" val="128061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76AFA-1355-27C3-EFDA-1C45ED18E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12BA99E9-6158-AAD9-621A-D08F7EAC8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27" y="1534777"/>
            <a:ext cx="11025428" cy="51552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/>
              <a:t>Background:</a:t>
            </a:r>
          </a:p>
          <a:p>
            <a:pPr marL="360363" indent="-27305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Naramata Irrigation District CEC (Water) Bylaw No. 443, 1994;</a:t>
            </a:r>
          </a:p>
          <a:p>
            <a:pPr marL="360363" indent="-27305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Naramata Water System DCC Bylaw No. 1804, 1997;</a:t>
            </a:r>
          </a:p>
          <a:p>
            <a:pPr marL="360363" indent="-27305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Faulder Community Water System DCC Bylaw No. 1894, 1998;</a:t>
            </a:r>
          </a:p>
          <a:p>
            <a:pPr marL="360363" indent="-27305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Olalla Improvement District Mobile Home CEC Bylaw No. 24, 1976;</a:t>
            </a:r>
          </a:p>
          <a:p>
            <a:pPr marL="360363" indent="-27305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Olalla Improvement District CEC Bylaw No. 32, 1976;</a:t>
            </a:r>
          </a:p>
          <a:p>
            <a:pPr marL="360363" indent="-27305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Okanagan Falls Sanitary Sewer DCC Bylaw No. 2486, 2009;</a:t>
            </a:r>
          </a:p>
          <a:p>
            <a:pPr marL="360363" indent="-27305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Okanagan Falls Irrigation District CEC Water Bylaw No. 371, 2012;</a:t>
            </a:r>
          </a:p>
          <a:p>
            <a:pPr marL="360363" indent="-27305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Sun Valley Irrigation District CEC Subdivision Bylaw No. 14, 1988; and</a:t>
            </a:r>
          </a:p>
          <a:p>
            <a:pPr marL="360363" indent="-27305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West Bench Irrigation District CEC Subdivision Bylaw No. 101, 1991.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FE1933-B952-54BE-CBF7-FAF99B617513}"/>
              </a:ext>
            </a:extLst>
          </p:cNvPr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CA" sz="4800" dirty="0">
                <a:solidFill>
                  <a:prstClr val="black"/>
                </a:solidFill>
              </a:rPr>
              <a:t>DCC &amp; CEC Bylaw Review</a:t>
            </a:r>
          </a:p>
        </p:txBody>
      </p:sp>
    </p:spTree>
    <p:extLst>
      <p:ext uri="{BB962C8B-B14F-4D97-AF65-F5344CB8AC3E}">
        <p14:creationId xmlns:p14="http://schemas.microsoft.com/office/powerpoint/2010/main" val="425272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8509B-0AFD-9854-C8DC-9528A1987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F025BA-6CEC-FDC9-4211-F369E2FC29AA}"/>
              </a:ext>
            </a:extLst>
          </p:cNvPr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CA" sz="4800" dirty="0">
                <a:solidFill>
                  <a:prstClr val="black"/>
                </a:solidFill>
              </a:rPr>
              <a:t>DCC &amp; CEC Bylaw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877F5-D231-E7E8-D922-ABD4BB470A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726"/>
          <a:stretch>
            <a:fillRect/>
          </a:stretch>
        </p:blipFill>
        <p:spPr>
          <a:xfrm>
            <a:off x="230526" y="1415561"/>
            <a:ext cx="11592198" cy="5222631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B0C76B-7075-2C42-0C82-553B9D22AD3E}"/>
              </a:ext>
            </a:extLst>
          </p:cNvPr>
          <p:cNvSpPr/>
          <p:nvPr/>
        </p:nvSpPr>
        <p:spPr>
          <a:xfrm>
            <a:off x="3921369" y="2831123"/>
            <a:ext cx="641839" cy="422031"/>
          </a:xfrm>
          <a:custGeom>
            <a:avLst/>
            <a:gdLst>
              <a:gd name="csX0" fmla="*/ 0 w 641839"/>
              <a:gd name="csY0" fmla="*/ 17585 h 422031"/>
              <a:gd name="csX1" fmla="*/ 0 w 641839"/>
              <a:gd name="csY1" fmla="*/ 413239 h 422031"/>
              <a:gd name="csX2" fmla="*/ 114300 w 641839"/>
              <a:gd name="csY2" fmla="*/ 422031 h 422031"/>
              <a:gd name="csX3" fmla="*/ 228600 w 641839"/>
              <a:gd name="csY3" fmla="*/ 237392 h 422031"/>
              <a:gd name="csX4" fmla="*/ 641839 w 641839"/>
              <a:gd name="csY4" fmla="*/ 351692 h 422031"/>
              <a:gd name="csX5" fmla="*/ 633046 w 641839"/>
              <a:gd name="csY5" fmla="*/ 35169 h 422031"/>
              <a:gd name="csX6" fmla="*/ 597877 w 641839"/>
              <a:gd name="csY6" fmla="*/ 0 h 422031"/>
              <a:gd name="csX7" fmla="*/ 0 w 641839"/>
              <a:gd name="csY7" fmla="*/ 17585 h 4220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41839" h="422031">
                <a:moveTo>
                  <a:pt x="0" y="17585"/>
                </a:moveTo>
                <a:lnTo>
                  <a:pt x="0" y="413239"/>
                </a:lnTo>
                <a:lnTo>
                  <a:pt x="114300" y="422031"/>
                </a:lnTo>
                <a:lnTo>
                  <a:pt x="228600" y="237392"/>
                </a:lnTo>
                <a:lnTo>
                  <a:pt x="641839" y="351692"/>
                </a:lnTo>
                <a:lnTo>
                  <a:pt x="633046" y="35169"/>
                </a:lnTo>
                <a:lnTo>
                  <a:pt x="597877" y="0"/>
                </a:lnTo>
                <a:lnTo>
                  <a:pt x="0" y="17585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97447D3-3522-3CE3-233B-49B4E504A78E}"/>
              </a:ext>
            </a:extLst>
          </p:cNvPr>
          <p:cNvSpPr/>
          <p:nvPr/>
        </p:nvSpPr>
        <p:spPr>
          <a:xfrm>
            <a:off x="2543175" y="3162300"/>
            <a:ext cx="476250" cy="1295400"/>
          </a:xfrm>
          <a:custGeom>
            <a:avLst/>
            <a:gdLst>
              <a:gd name="csX0" fmla="*/ 47625 w 476250"/>
              <a:gd name="csY0" fmla="*/ 0 h 1295400"/>
              <a:gd name="csX1" fmla="*/ 0 w 476250"/>
              <a:gd name="csY1" fmla="*/ 1276350 h 1295400"/>
              <a:gd name="csX2" fmla="*/ 228600 w 476250"/>
              <a:gd name="csY2" fmla="*/ 1295400 h 1295400"/>
              <a:gd name="csX3" fmla="*/ 466725 w 476250"/>
              <a:gd name="csY3" fmla="*/ 1114425 h 1295400"/>
              <a:gd name="csX4" fmla="*/ 476250 w 476250"/>
              <a:gd name="csY4" fmla="*/ 38100 h 1295400"/>
              <a:gd name="csX5" fmla="*/ 47625 w 476250"/>
              <a:gd name="csY5" fmla="*/ 0 h 1295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76250" h="1295400">
                <a:moveTo>
                  <a:pt x="47625" y="0"/>
                </a:moveTo>
                <a:lnTo>
                  <a:pt x="0" y="1276350"/>
                </a:lnTo>
                <a:lnTo>
                  <a:pt x="228600" y="1295400"/>
                </a:lnTo>
                <a:lnTo>
                  <a:pt x="466725" y="1114425"/>
                </a:lnTo>
                <a:lnTo>
                  <a:pt x="476250" y="38100"/>
                </a:lnTo>
                <a:lnTo>
                  <a:pt x="47625" y="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70E82D6-6F6F-0631-C8B1-01FBDAB2E6B1}"/>
              </a:ext>
            </a:extLst>
          </p:cNvPr>
          <p:cNvSpPr/>
          <p:nvPr/>
        </p:nvSpPr>
        <p:spPr>
          <a:xfrm>
            <a:off x="4591050" y="2305050"/>
            <a:ext cx="285750" cy="190500"/>
          </a:xfrm>
          <a:custGeom>
            <a:avLst/>
            <a:gdLst>
              <a:gd name="csX0" fmla="*/ 0 w 285750"/>
              <a:gd name="csY0" fmla="*/ 38100 h 190500"/>
              <a:gd name="csX1" fmla="*/ 142875 w 285750"/>
              <a:gd name="csY1" fmla="*/ 171450 h 190500"/>
              <a:gd name="csX2" fmla="*/ 238125 w 285750"/>
              <a:gd name="csY2" fmla="*/ 190500 h 190500"/>
              <a:gd name="csX3" fmla="*/ 285750 w 285750"/>
              <a:gd name="csY3" fmla="*/ 114300 h 190500"/>
              <a:gd name="csX4" fmla="*/ 190500 w 285750"/>
              <a:gd name="csY4" fmla="*/ 95250 h 190500"/>
              <a:gd name="csX5" fmla="*/ 95250 w 285750"/>
              <a:gd name="csY5" fmla="*/ 0 h 190500"/>
              <a:gd name="csX6" fmla="*/ 0 w 285750"/>
              <a:gd name="csY6" fmla="*/ 38100 h 1905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85750" h="190500">
                <a:moveTo>
                  <a:pt x="0" y="38100"/>
                </a:moveTo>
                <a:lnTo>
                  <a:pt x="142875" y="171450"/>
                </a:lnTo>
                <a:lnTo>
                  <a:pt x="238125" y="190500"/>
                </a:lnTo>
                <a:lnTo>
                  <a:pt x="285750" y="114300"/>
                </a:lnTo>
                <a:lnTo>
                  <a:pt x="190500" y="95250"/>
                </a:lnTo>
                <a:lnTo>
                  <a:pt x="9525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3F44BE-DBF4-8258-2665-03DABCD86F77}"/>
              </a:ext>
            </a:extLst>
          </p:cNvPr>
          <p:cNvSpPr/>
          <p:nvPr/>
        </p:nvSpPr>
        <p:spPr>
          <a:xfrm>
            <a:off x="4667250" y="3914775"/>
            <a:ext cx="476250" cy="352425"/>
          </a:xfrm>
          <a:custGeom>
            <a:avLst/>
            <a:gdLst>
              <a:gd name="csX0" fmla="*/ 0 w 476250"/>
              <a:gd name="csY0" fmla="*/ 333375 h 352425"/>
              <a:gd name="csX1" fmla="*/ 161925 w 476250"/>
              <a:gd name="csY1" fmla="*/ 123825 h 352425"/>
              <a:gd name="csX2" fmla="*/ 200025 w 476250"/>
              <a:gd name="csY2" fmla="*/ 66675 h 352425"/>
              <a:gd name="csX3" fmla="*/ 219075 w 476250"/>
              <a:gd name="csY3" fmla="*/ 0 h 352425"/>
              <a:gd name="csX4" fmla="*/ 476250 w 476250"/>
              <a:gd name="csY4" fmla="*/ 19050 h 352425"/>
              <a:gd name="csX5" fmla="*/ 390525 w 476250"/>
              <a:gd name="csY5" fmla="*/ 66675 h 352425"/>
              <a:gd name="csX6" fmla="*/ 323850 w 476250"/>
              <a:gd name="csY6" fmla="*/ 104775 h 352425"/>
              <a:gd name="csX7" fmla="*/ 228600 w 476250"/>
              <a:gd name="csY7" fmla="*/ 171450 h 352425"/>
              <a:gd name="csX8" fmla="*/ 142875 w 476250"/>
              <a:gd name="csY8" fmla="*/ 209550 h 352425"/>
              <a:gd name="csX9" fmla="*/ 123825 w 476250"/>
              <a:gd name="csY9" fmla="*/ 285750 h 352425"/>
              <a:gd name="csX10" fmla="*/ 123825 w 476250"/>
              <a:gd name="csY10" fmla="*/ 352425 h 352425"/>
              <a:gd name="csX11" fmla="*/ 0 w 476250"/>
              <a:gd name="csY11" fmla="*/ 333375 h 3524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476250" h="352425">
                <a:moveTo>
                  <a:pt x="0" y="333375"/>
                </a:moveTo>
                <a:lnTo>
                  <a:pt x="161925" y="123825"/>
                </a:lnTo>
                <a:lnTo>
                  <a:pt x="200025" y="66675"/>
                </a:lnTo>
                <a:lnTo>
                  <a:pt x="219075" y="0"/>
                </a:lnTo>
                <a:lnTo>
                  <a:pt x="476250" y="19050"/>
                </a:lnTo>
                <a:lnTo>
                  <a:pt x="390525" y="66675"/>
                </a:lnTo>
                <a:lnTo>
                  <a:pt x="323850" y="104775"/>
                </a:lnTo>
                <a:lnTo>
                  <a:pt x="228600" y="171450"/>
                </a:lnTo>
                <a:lnTo>
                  <a:pt x="142875" y="209550"/>
                </a:lnTo>
                <a:lnTo>
                  <a:pt x="123825" y="285750"/>
                </a:lnTo>
                <a:lnTo>
                  <a:pt x="123825" y="352425"/>
                </a:lnTo>
                <a:lnTo>
                  <a:pt x="0" y="333375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2B67F96-2299-8B25-5E38-DB7712679854}"/>
              </a:ext>
            </a:extLst>
          </p:cNvPr>
          <p:cNvSpPr/>
          <p:nvPr/>
        </p:nvSpPr>
        <p:spPr>
          <a:xfrm>
            <a:off x="8677275" y="3105150"/>
            <a:ext cx="257175" cy="200025"/>
          </a:xfrm>
          <a:custGeom>
            <a:avLst/>
            <a:gdLst>
              <a:gd name="csX0" fmla="*/ 0 w 257175"/>
              <a:gd name="csY0" fmla="*/ 0 h 200025"/>
              <a:gd name="csX1" fmla="*/ 9525 w 257175"/>
              <a:gd name="csY1" fmla="*/ 200025 h 200025"/>
              <a:gd name="csX2" fmla="*/ 257175 w 257175"/>
              <a:gd name="csY2" fmla="*/ 142875 h 200025"/>
              <a:gd name="csX3" fmla="*/ 257175 w 257175"/>
              <a:gd name="csY3" fmla="*/ 66675 h 200025"/>
              <a:gd name="csX4" fmla="*/ 180975 w 257175"/>
              <a:gd name="csY4" fmla="*/ 76200 h 200025"/>
              <a:gd name="csX5" fmla="*/ 171450 w 257175"/>
              <a:gd name="csY5" fmla="*/ 28575 h 200025"/>
              <a:gd name="csX6" fmla="*/ 0 w 257175"/>
              <a:gd name="csY6" fmla="*/ 0 h 2000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57175" h="200025">
                <a:moveTo>
                  <a:pt x="0" y="0"/>
                </a:moveTo>
                <a:lnTo>
                  <a:pt x="9525" y="200025"/>
                </a:lnTo>
                <a:lnTo>
                  <a:pt x="257175" y="142875"/>
                </a:lnTo>
                <a:lnTo>
                  <a:pt x="257175" y="66675"/>
                </a:lnTo>
                <a:lnTo>
                  <a:pt x="180975" y="76200"/>
                </a:lnTo>
                <a:lnTo>
                  <a:pt x="17145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497114-0A03-14A7-0596-2859CA3CFC73}"/>
              </a:ext>
            </a:extLst>
          </p:cNvPr>
          <p:cNvSpPr/>
          <p:nvPr/>
        </p:nvSpPr>
        <p:spPr>
          <a:xfrm>
            <a:off x="4924425" y="1409700"/>
            <a:ext cx="3762375" cy="1647825"/>
          </a:xfrm>
          <a:custGeom>
            <a:avLst/>
            <a:gdLst>
              <a:gd name="csX0" fmla="*/ 3762375 w 3762375"/>
              <a:gd name="csY0" fmla="*/ 1647825 h 1647825"/>
              <a:gd name="csX1" fmla="*/ 3752850 w 3762375"/>
              <a:gd name="csY1" fmla="*/ 1362075 h 1647825"/>
              <a:gd name="csX2" fmla="*/ 3581400 w 3762375"/>
              <a:gd name="csY2" fmla="*/ 1371600 h 1647825"/>
              <a:gd name="csX3" fmla="*/ 3324225 w 3762375"/>
              <a:gd name="csY3" fmla="*/ 1333500 h 1647825"/>
              <a:gd name="csX4" fmla="*/ 2247900 w 3762375"/>
              <a:gd name="csY4" fmla="*/ 1285875 h 1647825"/>
              <a:gd name="csX5" fmla="*/ 2247900 w 3762375"/>
              <a:gd name="csY5" fmla="*/ 628650 h 1647825"/>
              <a:gd name="csX6" fmla="*/ 1590675 w 3762375"/>
              <a:gd name="csY6" fmla="*/ 600075 h 1647825"/>
              <a:gd name="csX7" fmla="*/ 1619250 w 3762375"/>
              <a:gd name="csY7" fmla="*/ 47625 h 1647825"/>
              <a:gd name="csX8" fmla="*/ 314325 w 3762375"/>
              <a:gd name="csY8" fmla="*/ 0 h 1647825"/>
              <a:gd name="csX9" fmla="*/ 323850 w 3762375"/>
              <a:gd name="csY9" fmla="*/ 571500 h 1647825"/>
              <a:gd name="csX10" fmla="*/ 76200 w 3762375"/>
              <a:gd name="csY10" fmla="*/ 533400 h 1647825"/>
              <a:gd name="csX11" fmla="*/ 0 w 3762375"/>
              <a:gd name="csY11" fmla="*/ 695325 h 1647825"/>
              <a:gd name="csX12" fmla="*/ 0 w 3762375"/>
              <a:gd name="csY12" fmla="*/ 781050 h 1647825"/>
              <a:gd name="csX13" fmla="*/ 28575 w 3762375"/>
              <a:gd name="csY13" fmla="*/ 838200 h 1647825"/>
              <a:gd name="csX14" fmla="*/ 95250 w 3762375"/>
              <a:gd name="csY14" fmla="*/ 847725 h 1647825"/>
              <a:gd name="csX15" fmla="*/ 295275 w 3762375"/>
              <a:gd name="csY15" fmla="*/ 866775 h 1647825"/>
              <a:gd name="csX16" fmla="*/ 371475 w 3762375"/>
              <a:gd name="csY16" fmla="*/ 838200 h 1647825"/>
              <a:gd name="csX17" fmla="*/ 447675 w 3762375"/>
              <a:gd name="csY17" fmla="*/ 923925 h 1647825"/>
              <a:gd name="csX18" fmla="*/ 523875 w 3762375"/>
              <a:gd name="csY18" fmla="*/ 1057275 h 1647825"/>
              <a:gd name="csX19" fmla="*/ 600075 w 3762375"/>
              <a:gd name="csY19" fmla="*/ 1038225 h 1647825"/>
              <a:gd name="csX20" fmla="*/ 723900 w 3762375"/>
              <a:gd name="csY20" fmla="*/ 942975 h 1647825"/>
              <a:gd name="csX21" fmla="*/ 800100 w 3762375"/>
              <a:gd name="csY21" fmla="*/ 942975 h 1647825"/>
              <a:gd name="csX22" fmla="*/ 1123950 w 3762375"/>
              <a:gd name="csY22" fmla="*/ 1028700 h 1647825"/>
              <a:gd name="csX23" fmla="*/ 1343025 w 3762375"/>
              <a:gd name="csY23" fmla="*/ 1152525 h 1647825"/>
              <a:gd name="csX24" fmla="*/ 1657350 w 3762375"/>
              <a:gd name="csY24" fmla="*/ 1295400 h 1647825"/>
              <a:gd name="csX25" fmla="*/ 1914525 w 3762375"/>
              <a:gd name="csY25" fmla="*/ 1390650 h 1647825"/>
              <a:gd name="csX26" fmla="*/ 1952625 w 3762375"/>
              <a:gd name="csY26" fmla="*/ 1409700 h 1647825"/>
              <a:gd name="csX27" fmla="*/ 1990725 w 3762375"/>
              <a:gd name="csY27" fmla="*/ 1419225 h 1647825"/>
              <a:gd name="csX28" fmla="*/ 2095500 w 3762375"/>
              <a:gd name="csY28" fmla="*/ 1428750 h 1647825"/>
              <a:gd name="csX29" fmla="*/ 2114550 w 3762375"/>
              <a:gd name="csY29" fmla="*/ 1362075 h 1647825"/>
              <a:gd name="csX30" fmla="*/ 2438400 w 3762375"/>
              <a:gd name="csY30" fmla="*/ 1438275 h 1647825"/>
              <a:gd name="csX31" fmla="*/ 2552700 w 3762375"/>
              <a:gd name="csY31" fmla="*/ 1504950 h 1647825"/>
              <a:gd name="csX32" fmla="*/ 2714625 w 3762375"/>
              <a:gd name="csY32" fmla="*/ 1562100 h 1647825"/>
              <a:gd name="csX33" fmla="*/ 2781300 w 3762375"/>
              <a:gd name="csY33" fmla="*/ 1552575 h 1647825"/>
              <a:gd name="csX34" fmla="*/ 2819400 w 3762375"/>
              <a:gd name="csY34" fmla="*/ 1543050 h 1647825"/>
              <a:gd name="csX35" fmla="*/ 2819400 w 3762375"/>
              <a:gd name="csY35" fmla="*/ 1495425 h 1647825"/>
              <a:gd name="csX36" fmla="*/ 2762250 w 3762375"/>
              <a:gd name="csY36" fmla="*/ 1476375 h 1647825"/>
              <a:gd name="csX37" fmla="*/ 2762250 w 3762375"/>
              <a:gd name="csY37" fmla="*/ 1457325 h 1647825"/>
              <a:gd name="csX38" fmla="*/ 2857500 w 3762375"/>
              <a:gd name="csY38" fmla="*/ 1438275 h 1647825"/>
              <a:gd name="csX39" fmla="*/ 2952750 w 3762375"/>
              <a:gd name="csY39" fmla="*/ 1466850 h 1647825"/>
              <a:gd name="csX40" fmla="*/ 3181350 w 3762375"/>
              <a:gd name="csY40" fmla="*/ 1495425 h 1647825"/>
              <a:gd name="csX41" fmla="*/ 3419475 w 3762375"/>
              <a:gd name="csY41" fmla="*/ 1504950 h 1647825"/>
              <a:gd name="csX42" fmla="*/ 3533775 w 3762375"/>
              <a:gd name="csY42" fmla="*/ 1514475 h 1647825"/>
              <a:gd name="csX43" fmla="*/ 3533775 w 3762375"/>
              <a:gd name="csY43" fmla="*/ 1609725 h 1647825"/>
              <a:gd name="csX44" fmla="*/ 3762375 w 3762375"/>
              <a:gd name="csY44" fmla="*/ 1647825 h 16478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3762375" h="1647825">
                <a:moveTo>
                  <a:pt x="3762375" y="1647825"/>
                </a:moveTo>
                <a:lnTo>
                  <a:pt x="3752850" y="1362075"/>
                </a:lnTo>
                <a:lnTo>
                  <a:pt x="3581400" y="1371600"/>
                </a:lnTo>
                <a:lnTo>
                  <a:pt x="3324225" y="1333500"/>
                </a:lnTo>
                <a:lnTo>
                  <a:pt x="2247900" y="1285875"/>
                </a:lnTo>
                <a:lnTo>
                  <a:pt x="2247900" y="628650"/>
                </a:lnTo>
                <a:lnTo>
                  <a:pt x="1590675" y="600075"/>
                </a:lnTo>
                <a:lnTo>
                  <a:pt x="1619250" y="47625"/>
                </a:lnTo>
                <a:lnTo>
                  <a:pt x="314325" y="0"/>
                </a:lnTo>
                <a:lnTo>
                  <a:pt x="323850" y="571500"/>
                </a:lnTo>
                <a:lnTo>
                  <a:pt x="76200" y="533400"/>
                </a:lnTo>
                <a:lnTo>
                  <a:pt x="0" y="695325"/>
                </a:lnTo>
                <a:lnTo>
                  <a:pt x="0" y="781050"/>
                </a:lnTo>
                <a:lnTo>
                  <a:pt x="28575" y="838200"/>
                </a:lnTo>
                <a:lnTo>
                  <a:pt x="95250" y="847725"/>
                </a:lnTo>
                <a:lnTo>
                  <a:pt x="295275" y="866775"/>
                </a:lnTo>
                <a:lnTo>
                  <a:pt x="371475" y="838200"/>
                </a:lnTo>
                <a:lnTo>
                  <a:pt x="447675" y="923925"/>
                </a:lnTo>
                <a:lnTo>
                  <a:pt x="523875" y="1057275"/>
                </a:lnTo>
                <a:lnTo>
                  <a:pt x="600075" y="1038225"/>
                </a:lnTo>
                <a:lnTo>
                  <a:pt x="723900" y="942975"/>
                </a:lnTo>
                <a:lnTo>
                  <a:pt x="800100" y="942975"/>
                </a:lnTo>
                <a:lnTo>
                  <a:pt x="1123950" y="1028700"/>
                </a:lnTo>
                <a:lnTo>
                  <a:pt x="1343025" y="1152525"/>
                </a:lnTo>
                <a:lnTo>
                  <a:pt x="1657350" y="1295400"/>
                </a:lnTo>
                <a:lnTo>
                  <a:pt x="1914525" y="1390650"/>
                </a:lnTo>
                <a:lnTo>
                  <a:pt x="1952625" y="1409700"/>
                </a:lnTo>
                <a:lnTo>
                  <a:pt x="1990725" y="1419225"/>
                </a:lnTo>
                <a:lnTo>
                  <a:pt x="2095500" y="1428750"/>
                </a:lnTo>
                <a:lnTo>
                  <a:pt x="2114550" y="1362075"/>
                </a:lnTo>
                <a:lnTo>
                  <a:pt x="2438400" y="1438275"/>
                </a:lnTo>
                <a:lnTo>
                  <a:pt x="2552700" y="1504950"/>
                </a:lnTo>
                <a:lnTo>
                  <a:pt x="2714625" y="1562100"/>
                </a:lnTo>
                <a:lnTo>
                  <a:pt x="2781300" y="1552575"/>
                </a:lnTo>
                <a:lnTo>
                  <a:pt x="2819400" y="1543050"/>
                </a:lnTo>
                <a:lnTo>
                  <a:pt x="2819400" y="1495425"/>
                </a:lnTo>
                <a:lnTo>
                  <a:pt x="2762250" y="1476375"/>
                </a:lnTo>
                <a:lnTo>
                  <a:pt x="2762250" y="1457325"/>
                </a:lnTo>
                <a:lnTo>
                  <a:pt x="2857500" y="1438275"/>
                </a:lnTo>
                <a:lnTo>
                  <a:pt x="2952750" y="1466850"/>
                </a:lnTo>
                <a:lnTo>
                  <a:pt x="3181350" y="1495425"/>
                </a:lnTo>
                <a:lnTo>
                  <a:pt x="3419475" y="1504950"/>
                </a:lnTo>
                <a:lnTo>
                  <a:pt x="3533775" y="1514475"/>
                </a:lnTo>
                <a:lnTo>
                  <a:pt x="3533775" y="1609725"/>
                </a:lnTo>
                <a:lnTo>
                  <a:pt x="3762375" y="1647825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594986-A6B7-5865-7289-6D4B7966313D}"/>
              </a:ext>
            </a:extLst>
          </p:cNvPr>
          <p:cNvSpPr txBox="1"/>
          <p:nvPr/>
        </p:nvSpPr>
        <p:spPr>
          <a:xfrm>
            <a:off x="782927" y="1752600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DCC Bylaw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EB5FDB-B0C4-A8A4-60F3-45A9232BF27D}"/>
              </a:ext>
            </a:extLst>
          </p:cNvPr>
          <p:cNvSpPr txBox="1"/>
          <p:nvPr/>
        </p:nvSpPr>
        <p:spPr>
          <a:xfrm>
            <a:off x="447675" y="1752600"/>
            <a:ext cx="352424" cy="369332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403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464CC-6F30-F770-49F9-76BDDB562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FE39F13C-F5D3-87B4-015A-8471FF3C5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27" y="1534777"/>
            <a:ext cx="7095998" cy="47551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/>
              <a:t>Background:</a:t>
            </a:r>
          </a:p>
          <a:p>
            <a:pPr marL="360363" indent="-27305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Provincial Local Government Housing Initiatives (LGHI) Funding provided $232,650 to the Regional District.</a:t>
            </a:r>
          </a:p>
          <a:p>
            <a:pPr marL="360363" indent="-27305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On January 9, 2025, the Board resolved that approximately $216,667 of the grant funding be allocated to the Development Cost Charge (DCC) Bylaw Review.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CC94F1-7AD0-B8F4-2737-D923EE9BFB44}"/>
              </a:ext>
            </a:extLst>
          </p:cNvPr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CA" sz="4800" dirty="0">
                <a:solidFill>
                  <a:prstClr val="black"/>
                </a:solidFill>
              </a:rPr>
              <a:t>DCC &amp; CEC Bylaw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8B89B-3C0A-17D3-2553-0716672F2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265" y="1390649"/>
            <a:ext cx="3909152" cy="50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7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C69D0-C363-F0B7-8E94-655457761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D50A4080-D112-457D-DE1B-B53C75601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4" y="1474236"/>
            <a:ext cx="7667626" cy="49090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Issues</a:t>
            </a:r>
            <a:r>
              <a:rPr lang="en-US" sz="3200" dirty="0"/>
              <a:t>:</a:t>
            </a:r>
          </a:p>
          <a:p>
            <a:pPr marL="457200" indent="-373063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A majority of RDOS DCC &amp; CEC Bylaws are over 20-years of age;</a:t>
            </a:r>
          </a:p>
          <a:p>
            <a:pPr marL="457200" indent="-373063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Considered good practice to review DCC Bylaws every 5-years;</a:t>
            </a:r>
          </a:p>
          <a:p>
            <a:pPr marL="457200" indent="-373063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Provincial funding created a one-time increase in demand for a relatively small pool of specialized consulting firms who specialize in DCC reviews.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7D80FF-194C-0054-9EE7-4252077EA1D1}"/>
              </a:ext>
            </a:extLst>
          </p:cNvPr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CA" sz="4800" dirty="0">
                <a:solidFill>
                  <a:prstClr val="black"/>
                </a:solidFill>
              </a:rPr>
              <a:t>DCC &amp; CEC Bylaw Review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992B7A-1011-57DB-82ED-FE80B8E2C2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92"/>
          <a:stretch>
            <a:fillRect/>
          </a:stretch>
        </p:blipFill>
        <p:spPr>
          <a:xfrm>
            <a:off x="8289758" y="1474236"/>
            <a:ext cx="3752492" cy="50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7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9D20B-C864-2010-8939-192A49B2D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55998BBA-5BBE-7982-C0A2-AEF3308D6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4" y="1474236"/>
            <a:ext cx="7667626" cy="49090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Issues</a:t>
            </a:r>
            <a:r>
              <a:rPr lang="en-US" sz="3200" dirty="0"/>
              <a:t>:</a:t>
            </a:r>
          </a:p>
          <a:p>
            <a:pPr marL="457200" indent="-373063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DCC Bylaw has been delayed (originally anticipated being completed in 2025);</a:t>
            </a:r>
          </a:p>
          <a:p>
            <a:pPr marL="457200" indent="-373063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Significant inflationary period since 2020 (e.g. Osoyoos rates are increasing 196%-385%);</a:t>
            </a:r>
          </a:p>
          <a:p>
            <a:pPr marL="457200" indent="-373063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Incorporation of Okanagan Falls is likely to occur prior to the completion of the DCC review.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A30D0E-2101-27CD-6893-AF58DB1BF5BE}"/>
              </a:ext>
            </a:extLst>
          </p:cNvPr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CA" sz="4800" dirty="0">
                <a:solidFill>
                  <a:prstClr val="black"/>
                </a:solidFill>
              </a:rPr>
              <a:t>DCC &amp; CEC Bylaw Review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C5B9A-5B04-022E-879D-7F574679DA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92"/>
          <a:stretch>
            <a:fillRect/>
          </a:stretch>
        </p:blipFill>
        <p:spPr>
          <a:xfrm>
            <a:off x="8289758" y="1474236"/>
            <a:ext cx="3752492" cy="50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10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6188B54E8974ABD27504D061844AD" ma:contentTypeVersion="8" ma:contentTypeDescription="Create a new document." ma:contentTypeScope="" ma:versionID="cbbe480af1d5acf63e2e027a0cd2e30b">
  <xsd:schema xmlns:xsd="http://www.w3.org/2001/XMLSchema" xmlns:xs="http://www.w3.org/2001/XMLSchema" xmlns:p="http://schemas.microsoft.com/office/2006/metadata/properties" xmlns:ns2="ba919c25-3fb8-4426-84aa-d94965d87300" xmlns:ns3="07cf876c-10e9-4dc6-a120-8a013fdd8566" xmlns:ns4="566ee59d-78b8-45f6-8964-f6e5919ccaf2" targetNamespace="http://schemas.microsoft.com/office/2006/metadata/properties" ma:root="true" ma:fieldsID="a55ea878200e572141b6b3cbdd86adcd" ns2:_="" ns3:_="" ns4:_="">
    <xsd:import namespace="ba919c25-3fb8-4426-84aa-d94965d87300"/>
    <xsd:import namespace="07cf876c-10e9-4dc6-a120-8a013fdd8566"/>
    <xsd:import namespace="566ee59d-78b8-45f6-8964-f6e5919ccaf2"/>
    <xsd:element name="properties">
      <xsd:complexType>
        <xsd:sequence>
          <xsd:element name="documentManagement">
            <xsd:complexType>
              <xsd:all>
                <xsd:element ref="ns2:CWRMItemUniqueId" minOccurs="0"/>
                <xsd:element ref="ns2:CWRMItemRecordState" minOccurs="0"/>
                <xsd:element ref="ns2:CWRMItemRecordCategory" minOccurs="0"/>
                <xsd:element ref="ns2:CWRMItemRecordStatus" minOccurs="0"/>
                <xsd:element ref="ns2:CWRMItemRecordDeclaredDate" minOccurs="0"/>
                <xsd:element ref="ns2:CWRMItemRecordVital" minOccurs="0"/>
                <xsd:element ref="ns2:CWRMItemRecordClassificationTaxHTField0" minOccurs="0"/>
                <xsd:element ref="ns3:TaxCatchAll" minOccurs="0"/>
                <xsd:element ref="ns3:TaxCatchAllLabel" minOccurs="0"/>
                <xsd:element ref="ns3:_dlc_DocId" minOccurs="0"/>
                <xsd:element ref="ns3:_dlc_DocIdUrl" minOccurs="0"/>
                <xsd:element ref="ns2:CWRMItemRecordData" minOccurs="0"/>
                <xsd:element ref="ns3:_dlc_DocIdPersistId" minOccurs="0"/>
                <xsd:element ref="ns3:c15217ae90ce4c6bb83fd8946bdbf805" minOccurs="0"/>
                <xsd:element ref="ns3:f17e63ad127e4f05bd0f3b9901608fe3" minOccurs="0"/>
                <xsd:element ref="ns3:MoT_x0020_Number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19c25-3fb8-4426-84aa-d94965d87300" elementFormDefault="qualified">
    <xsd:import namespace="http://schemas.microsoft.com/office/2006/documentManagement/types"/>
    <xsd:import namespace="http://schemas.microsoft.com/office/infopath/2007/PartnerControls"/>
    <xsd:element name="CWRMItemUniqueId" ma:index="2" nillable="true" ma:displayName="Content ID" ma:description="A universally unique identifier assigned to the item." ma:hidden="true" ma:internalName="CWRMItemUniqueId" ma:readOnly="true">
      <xsd:simpleType>
        <xsd:restriction base="dms:Text"/>
      </xsd:simpleType>
    </xsd:element>
    <xsd:element name="CWRMItemRecordState" ma:index="3" nillable="true" ma:displayName="Record State" ma:description="The current state of this item as it pertains to records management." ma:hidden="true" ma:internalName="CWRMItemRecordState" ma:readOnly="true">
      <xsd:simpleType>
        <xsd:restriction base="dms:Text"/>
      </xsd:simpleType>
    </xsd:element>
    <xsd:element name="CWRMItemRecordCategory" ma:index="4" nillable="true" ma:displayName="Record Category" ma:description="Identifies the current record category for the item." ma:hidden="true" ma:internalName="CWRMItemRecordCategory" ma:readOnly="true">
      <xsd:simpleType>
        <xsd:restriction base="dms:Text"/>
      </xsd:simpleType>
    </xsd:element>
    <xsd:element name="CWRMItemRecordStatus" ma:index="6" nillable="true" ma:displayName="Record Status" ma:description="The current status of this item as it pertains to records management." ma:hidden="true" ma:internalName="CWRMItemRecordStatus" ma:readOnly="true">
      <xsd:simpleType>
        <xsd:restriction base="dms:Text"/>
      </xsd:simpleType>
    </xsd:element>
    <xsd:element name="CWRMItemRecordDeclaredDate" ma:index="7" nillable="true" ma:displayName="Record Declared Date" ma:description="The date and time that the item was declared a record." ma:hidden="true" ma:internalName="CWRMItemRecordDeclaredDate" ma:readOnly="true">
      <xsd:simpleType>
        <xsd:restriction base="dms:DateTime"/>
      </xsd:simpleType>
    </xsd:element>
    <xsd:element name="CWRMItemRecordVital" ma:index="8" nillable="true" ma:displayName="Record Vital" ma:description="Indicates if this item is considered vital to the organization." ma:hidden="true" ma:internalName="CWRMItemRecordVital" ma:readOnly="true">
      <xsd:simpleType>
        <xsd:restriction base="dms:Boolean"/>
      </xsd:simpleType>
    </xsd:element>
    <xsd:element name="CWRMItemRecordClassificationTaxHTField0" ma:index="12" nillable="true" ma:taxonomy="true" ma:internalName="CWRMItemRecordClassificationTaxHTField0" ma:taxonomyFieldName="CWRMItemRecordClassification" ma:displayName="Record Classification" ma:default="" ma:fieldId="{e94be97f-fb02-4deb-9c3d-6d978a059d35}" ma:sspId="3363e237-0fe3-4402-a760-375ece274f81" ma:termSetId="1a821c3f-7555-48e1-a5ca-2e02a0e08a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WRMItemRecordData" ma:index="20" nillable="true" ma:displayName="Record Data" ma:description="Contains system specific record data for the item." ma:hidden="true" ma:internalName="CWRMItemRecord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f876c-10e9-4dc6-a120-8a013fdd856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7164e1b-2a87-44df-a43f-705185909d0b}" ma:internalName="TaxCatchAll" ma:showField="CatchAllData" ma:web="566ee59d-78b8-45f6-8964-f6e5919cc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d7164e1b-2a87-44df-a43f-705185909d0b}" ma:internalName="TaxCatchAllLabel" ma:readOnly="true" ma:showField="CatchAllDataLabel" ma:web="566ee59d-78b8-45f6-8964-f6e5919cc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15217ae90ce4c6bb83fd8946bdbf805" ma:index="23" nillable="true" ma:taxonomy="true" ma:internalName="c15217ae90ce4c6bb83fd8946bdbf805" ma:taxonomyFieldName="Jurisdiction" ma:displayName="Jurisdiction" ma:default="" ma:fieldId="{c15217ae-90ce-4c6b-b83f-d8946bdbf805}" ma:taxonomyMulti="true" ma:sspId="3363e237-0fe3-4402-a760-375ece274f81" ma:termSetId="7ba17dfb-b4a2-4a15-bb38-0bc6031ccf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17e63ad127e4f05bd0f3b9901608fe3" ma:index="25" nillable="true" ma:taxonomy="true" ma:internalName="f17e63ad127e4f05bd0f3b9901608fe3" ma:taxonomyFieldName="RDOS_x0020_Department" ma:displayName="RDOS Department" ma:default="" ma:fieldId="{f17e63ad-127e-4f05-bd0f-3b9901608fe3}" ma:taxonomyMulti="true" ma:sspId="3363e237-0fe3-4402-a760-375ece274f81" ma:termSetId="281788c5-6daf-41d0-ac08-f8baf204b6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oT_x0020_Number" ma:index="26" nillable="true" ma:displayName="Project ID Number" ma:description="Planning project number, MoT Number or Building Permit ID" ma:internalName="MoT_x0020_Number">
      <xsd:simpleType>
        <xsd:restriction base="dms:Text">
          <xsd:maxLength value="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ee59d-78b8-45f6-8964-f6e5919ccaf2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7cf876c-10e9-4dc6-a120-8a013fdd8566">000001GM79</_dlc_DocId>
    <_dlc_DocIdUrl xmlns="07cf876c-10e9-4dc6-a120-8a013fdd8566">
      <Url>https://portal.rdos.bc.ca/departments/planning/projects/_layouts/15/DocIdRedir.aspx?ID=000001GM79</Url>
      <Description>000001GM79</Description>
    </_dlc_DocIdUrl>
    <TaxCatchAll xmlns="07cf876c-10e9-4dc6-a120-8a013fdd8566">
      <Value>16</Value>
      <Value>15</Value>
      <Value>14</Value>
      <Value>13</Value>
      <Value>12</Value>
      <Value>11</Value>
      <Value>9</Value>
      <Value>8</Value>
      <Value>6</Value>
      <Value>18</Value>
      <Value>17</Value>
    </TaxCatchAll>
    <c15217ae90ce4c6bb83fd8946bdbf805 xmlns="07cf876c-10e9-4dc6-a120-8a013fdd85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A</TermName>
          <TermId xmlns="http://schemas.microsoft.com/office/infopath/2007/PartnerControls">03c9891d-1694-490d-80e8-2ca6b7b7e54f</TermId>
        </TermInfo>
        <TermInfo xmlns="http://schemas.microsoft.com/office/infopath/2007/PartnerControls">
          <TermName xmlns="http://schemas.microsoft.com/office/infopath/2007/PartnerControls">C</TermName>
          <TermId xmlns="http://schemas.microsoft.com/office/infopath/2007/PartnerControls">5f4eb04a-80e4-402c-b446-911439382135</TermId>
        </TermInfo>
        <TermInfo xmlns="http://schemas.microsoft.com/office/infopath/2007/PartnerControls">
          <TermName xmlns="http://schemas.microsoft.com/office/infopath/2007/PartnerControls">D</TermName>
          <TermId xmlns="http://schemas.microsoft.com/office/infopath/2007/PartnerControls">14c0a37b-1722-4191-9f67-877c14e55154</TermId>
        </TermInfo>
        <TermInfo xmlns="http://schemas.microsoft.com/office/infopath/2007/PartnerControls">
          <TermName xmlns="http://schemas.microsoft.com/office/infopath/2007/PartnerControls">E</TermName>
          <TermId xmlns="http://schemas.microsoft.com/office/infopath/2007/PartnerControls">3aafad16-8232-4526-b0fd-f1d10d1956fb</TermId>
        </TermInfo>
        <TermInfo xmlns="http://schemas.microsoft.com/office/infopath/2007/PartnerControls">
          <TermName xmlns="http://schemas.microsoft.com/office/infopath/2007/PartnerControls">F</TermName>
          <TermId xmlns="http://schemas.microsoft.com/office/infopath/2007/PartnerControls">8bf7decb-9dd4-4f3b-a661-440bab582331</TermId>
        </TermInfo>
        <TermInfo xmlns="http://schemas.microsoft.com/office/infopath/2007/PartnerControls">
          <TermName xmlns="http://schemas.microsoft.com/office/infopath/2007/PartnerControls">Oliver</TermName>
          <TermId xmlns="http://schemas.microsoft.com/office/infopath/2007/PartnerControls">75ae3e12-506a-4225-a63b-14f1af8aaa0d</TermId>
        </TermInfo>
        <TermInfo xmlns="http://schemas.microsoft.com/office/infopath/2007/PartnerControls">
          <TermName xmlns="http://schemas.microsoft.com/office/infopath/2007/PartnerControls">Osoyoos</TermName>
          <TermId xmlns="http://schemas.microsoft.com/office/infopath/2007/PartnerControls">7ca03054-399f-4dea-80b1-b7bb6b619911</TermId>
        </TermInfo>
        <TermInfo xmlns="http://schemas.microsoft.com/office/infopath/2007/PartnerControls">
          <TermName xmlns="http://schemas.microsoft.com/office/infopath/2007/PartnerControls">Penticton</TermName>
          <TermId xmlns="http://schemas.microsoft.com/office/infopath/2007/PartnerControls">172c3b71-3fa5-4f3f-8cf8-b8e3005c26e0</TermId>
        </TermInfo>
        <TermInfo xmlns="http://schemas.microsoft.com/office/infopath/2007/PartnerControls">
          <TermName xmlns="http://schemas.microsoft.com/office/infopath/2007/PartnerControls">Summerland</TermName>
          <TermId xmlns="http://schemas.microsoft.com/office/infopath/2007/PartnerControls">63049943-9ca3-4775-8d5e-6b952174f6a1</TermId>
        </TermInfo>
      </Terms>
    </c15217ae90ce4c6bb83fd8946bdbf805>
    <f17e63ad127e4f05bd0f3b9901608fe3 xmlns="07cf876c-10e9-4dc6-a120-8a013fdd85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Planning</TermName>
          <TermId xmlns="http://schemas.microsoft.com/office/infopath/2007/PartnerControls">c7bfb70e-cc7f-4753-a75e-b6ced0a84898</TermId>
        </TermInfo>
      </Terms>
    </f17e63ad127e4f05bd0f3b9901608fe3>
    <MoT_x0020_Number xmlns="07cf876c-10e9-4dc6-a120-8a013fdd8566" xsi:nil="true"/>
    <CWRMItemRecordCategory xmlns="ba919c25-3fb8-4426-84aa-d94965d87300" xsi:nil="true"/>
    <CWRMItemRecordState xmlns="ba919c25-3fb8-4426-84aa-d94965d87300">Potential</CWRMItemRecordState>
    <CWRMItemUniqueId xmlns="ba919c25-3fb8-4426-84aa-d94965d87300">000001GM79</CWRMItemUniqueId>
    <CWRMItemRecordDeclaredDate xmlns="ba919c25-3fb8-4426-84aa-d94965d87300" xsi:nil="true"/>
    <CWRMItemRecordVital xmlns="ba919c25-3fb8-4426-84aa-d94965d87300">false</CWRMItemRecordVital>
    <CWRMItemRecordStatus xmlns="ba919c25-3fb8-4426-84aa-d94965d87300" xsi:nil="true"/>
    <CWRMItemRecordData xmlns="ba919c25-3fb8-4426-84aa-d94965d87300" xsi:nil="true"/>
    <CWRMItemRecordClassificationTaxHTField0 xmlns="ba919c25-3fb8-4426-84aa-d94965d873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6430-04 - Strategic Development</TermName>
          <TermId xmlns="http://schemas.microsoft.com/office/infopath/2007/PartnerControls">9f0dcedd-627c-4da6-97e8-9cf9928fd20a</TermId>
        </TermInfo>
      </Terms>
    </CWRMItemRecordClassificationTaxHTField0>
  </documentManagement>
</p:properties>
</file>

<file path=customXml/item4.xml><?xml version="1.0" encoding="utf-8"?>
<?mso-contentType ?>
<SharedContentType xmlns="Microsoft.SharePoint.Taxonomy.ContentTypeSync" SourceId="3363e237-0fe3-4402-a760-375ece274f81" ContentTypeId="0x0101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Collabware CLM Item Unique ID</Name>
    <Synchronization>Synchronous</Synchronization>
    <Type>1</Type>
    <SequenceNumber>1</SequenceNumber>
    <Url/>
    <Assembly>Collabware.SharePoint.RecordsManagement, Version=1.0.0.0, Culture=neutral, PublicKeyToken=801662d3f2b71412</Assembly>
    <Class>Collabware.SharePoint.RecordsManagement.ItemUniqueIdContentTypeReceiver</Class>
    <Data/>
    <Filter/>
  </Receiver>
  <Receiver>
    <Name>Collabware CLM Item Processing</Name>
    <Synchronization>Synchronous</Synchronization>
    <Type>10001</Type>
    <SequenceNumber>2000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Synchronous</Synchronization>
    <Type>10002</Type>
    <SequenceNumber>2001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Synchronous</Synchronization>
    <Type>10004</Type>
    <SequenceNumber>2002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Synchronous</Synchronization>
    <Type>3</Type>
    <SequenceNumber>2003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Audit</Name>
    <Synchronization>Synchronous</Synchronization>
    <Type>10002</Type>
    <SequenceNumber>3001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Synchronous</Synchronization>
    <Type>10004</Type>
    <SequenceNumber>3003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</spe:Receivers>
</file>

<file path=customXml/itemProps1.xml><?xml version="1.0" encoding="utf-8"?>
<ds:datastoreItem xmlns:ds="http://schemas.openxmlformats.org/officeDocument/2006/customXml" ds:itemID="{82DFE625-D30E-4C16-9809-A45AFADD84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919c25-3fb8-4426-84aa-d94965d87300"/>
    <ds:schemaRef ds:uri="07cf876c-10e9-4dc6-a120-8a013fdd8566"/>
    <ds:schemaRef ds:uri="566ee59d-78b8-45f6-8964-f6e5919cc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FD01B6-A67C-4D08-A8D6-D663244195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4A3E22-4958-4C9F-B1C7-096C519C86CB}">
  <ds:schemaRefs>
    <ds:schemaRef ds:uri="http://purl.org/dc/elements/1.1/"/>
    <ds:schemaRef ds:uri="ba919c25-3fb8-4426-84aa-d94965d87300"/>
    <ds:schemaRef ds:uri="07cf876c-10e9-4dc6-a120-8a013fdd8566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66ee59d-78b8-45f6-8964-f6e5919ccaf2"/>
  </ds:schemaRefs>
</ds:datastoreItem>
</file>

<file path=customXml/itemProps4.xml><?xml version="1.0" encoding="utf-8"?>
<ds:datastoreItem xmlns:ds="http://schemas.openxmlformats.org/officeDocument/2006/customXml" ds:itemID="{40726336-D3BA-46E5-834C-08581D882803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F2237D42-1797-41B1-9DF5-DA0919CF438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13764</TotalTime>
  <Words>913</Words>
  <Application>Microsoft Office PowerPoint</Application>
  <PresentationFormat>Widescreen</PresentationFormat>
  <Paragraphs>86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Garrish</dc:creator>
  <cp:lastModifiedBy>Christopher Garrish</cp:lastModifiedBy>
  <cp:revision>400</cp:revision>
  <dcterms:created xsi:type="dcterms:W3CDTF">2018-12-10T21:29:48Z</dcterms:created>
  <dcterms:modified xsi:type="dcterms:W3CDTF">2026-05-21T16:28:08Z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DOS Department">
    <vt:lpwstr>6;#Planning|c7bfb70e-cc7f-4753-a75e-b6ced0a84898</vt:lpwstr>
  </property>
  <property fmtid="{D5CDD505-2E9C-101B-9397-08002B2CF9AE}" pid="3" name="Jurisdiction">
    <vt:lpwstr>11;#A|03c9891d-1694-490d-80e8-2ca6b7b7e54f;#8;#C|5f4eb04a-80e4-402c-b446-911439382135;#12;#D|14c0a37b-1722-4191-9f67-877c14e55154;#13;#E|3aafad16-8232-4526-b0fd-f1d10d1956fb;#9;#F|8bf7decb-9dd4-4f3b-a661-440bab582331;#14;#Oliver|75ae3e12-506a-4225-a63b-14f1af8aaa0d;#15;#Osoyoos|7ca03054-399f-4dea-80b1-b7bb6b619911;#16;#Penticton|172c3b71-3fa5-4f3f-8cf8-b8e3005c26e0;#17;#Summerland|63049943-9ca3-4775-8d5e-6b952174f6a1</vt:lpwstr>
  </property>
  <property fmtid="{D5CDD505-2E9C-101B-9397-08002B2CF9AE}" pid="4" name="ContentTypeId">
    <vt:lpwstr>0x010100B136188B54E8974ABD27504D061844AD</vt:lpwstr>
  </property>
  <property fmtid="{D5CDD505-2E9C-101B-9397-08002B2CF9AE}" pid="5" name="_dlc_DocIdItemGuid">
    <vt:lpwstr>883d11e2-5ac6-46e1-8799-05de86f74daa</vt:lpwstr>
  </property>
  <property fmtid="{D5CDD505-2E9C-101B-9397-08002B2CF9AE}" pid="6" name="CWRMItemRecordClassification">
    <vt:lpwstr>18;#6430-04 - Strategic Development|9f0dcedd-627c-4da6-97e8-9cf9928fd20a</vt:lpwstr>
  </property>
</Properties>
</file>